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8"/>
  </p:notesMasterIdLst>
  <p:sldIdLst>
    <p:sldId id="257" r:id="rId3"/>
    <p:sldId id="264" r:id="rId4"/>
    <p:sldId id="270" r:id="rId5"/>
    <p:sldId id="271" r:id="rId6"/>
    <p:sldId id="276" r:id="rId7"/>
    <p:sldId id="269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73" r:id="rId17"/>
    <p:sldId id="274" r:id="rId18"/>
    <p:sldId id="275" r:id="rId19"/>
    <p:sldId id="260" r:id="rId20"/>
    <p:sldId id="261" r:id="rId21"/>
    <p:sldId id="262" r:id="rId22"/>
    <p:sldId id="287" r:id="rId23"/>
    <p:sldId id="288" r:id="rId24"/>
    <p:sldId id="289" r:id="rId25"/>
    <p:sldId id="272" r:id="rId26"/>
    <p:sldId id="2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50B0FC8-34FA-4369-8906-8E6A0340B0B1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A5AB5D1-7C35-4511-B72C-6546523554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33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4EFCEA2B-3433-4F2D-84FA-4D3A10D0AF93}" type="slidenum">
              <a:rPr lang="en-US" altLang="zh-CN" smtClean="0"/>
              <a:pPr eaLnBrk="1" hangingPunct="1"/>
              <a:t>12</a:t>
            </a:fld>
            <a:endParaRPr lang="en-US" altLang="zh-CN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F038D081-0017-43CF-8BA5-B0CA2953A4F1}" type="slidenum">
              <a:rPr lang="en-US" altLang="zh-CN" smtClean="0"/>
              <a:pPr eaLnBrk="1" hangingPunct="1"/>
              <a:t>13</a:t>
            </a:fld>
            <a:endParaRPr lang="en-US" altLang="zh-CN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D09C7-26DF-48D0-8E98-EAE42CB810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425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E1AA4-7CDD-4D0C-A8FE-9DA88E0CFF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833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1D2A-B90A-453E-AB93-ECC7BCA803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4017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082594816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236427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36618903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922124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36873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337180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8513510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0131135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F9211-E3A9-4528-B6CA-7A474A4806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7917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5800454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972625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464851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43A96-AFB4-47EF-AEB2-347A2464D4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548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AAC99-07D0-40AA-80F6-51C50B3585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599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7075F-D44E-45F7-85F3-3008B7D78B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038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AB463-F121-4A71-B2B6-68343A5271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9471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87189-FB83-42DB-85DE-EC2D99A6480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5539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5DCE-07E5-44D3-8067-A6FC2496FE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388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9B362-7545-4962-83DB-D6F021C94D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4674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93316A91-03B5-4A9D-9134-9CAF84CC01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98" r:id="rId2"/>
    <p:sldLayoutId id="2147483797" r:id="rId3"/>
    <p:sldLayoutId id="2147483796" r:id="rId4"/>
    <p:sldLayoutId id="2147483795" r:id="rId5"/>
    <p:sldLayoutId id="2147483794" r:id="rId6"/>
    <p:sldLayoutId id="2147483793" r:id="rId7"/>
    <p:sldLayoutId id="2147483792" r:id="rId8"/>
    <p:sldLayoutId id="2147483791" r:id="rId9"/>
    <p:sldLayoutId id="2147483790" r:id="rId10"/>
    <p:sldLayoutId id="21474837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9" r:id="rId2"/>
    <p:sldLayoutId id="2147483808" r:id="rId3"/>
    <p:sldLayoutId id="2147483807" r:id="rId4"/>
    <p:sldLayoutId id="2147483806" r:id="rId5"/>
    <p:sldLayoutId id="2147483805" r:id="rId6"/>
    <p:sldLayoutId id="2147483804" r:id="rId7"/>
    <p:sldLayoutId id="2147483803" r:id="rId8"/>
    <p:sldLayoutId id="2147483802" r:id="rId9"/>
    <p:sldLayoutId id="2147483801" r:id="rId10"/>
    <p:sldLayoutId id="2147483800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6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990600" y="914400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4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C00000"/>
                </a:solidFill>
              </a:rPr>
              <a:t>一般疑问句</a:t>
            </a:r>
            <a:r>
              <a:rPr lang="zh-CN" altLang="en-US" sz="3200" b="1" smtClean="0"/>
              <a:t>的构成和用法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+going to 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？</a:t>
            </a:r>
          </a:p>
          <a:p>
            <a:pPr>
              <a:buFontTx/>
              <a:buNone/>
            </a:pPr>
            <a:r>
              <a:rPr lang="zh-CN" altLang="en-US" b="1" smtClean="0"/>
              <a:t>如：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Are you going to be a doctor in the future?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Yes ,I am.(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肯定回答）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/No, I’m not.(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否定回答）。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  <a:buFontTx/>
              <a:buNone/>
            </a:pP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Is your sister going to bring you lunch?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Yes,she is./No,she isn’t.</a:t>
            </a:r>
          </a:p>
          <a:p>
            <a:pPr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0" y="579438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5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C00000"/>
                </a:solidFill>
              </a:rPr>
              <a:t>特殊疑问句</a:t>
            </a:r>
            <a:r>
              <a:rPr lang="zh-CN" altLang="en-US" sz="3200" b="1" smtClean="0"/>
              <a:t>的构成和用法：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462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特殊疑问词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一般疑问句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are they going to school tomorrow?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By bike.</a:t>
            </a:r>
          </a:p>
          <a:p>
            <a:pPr>
              <a:lnSpc>
                <a:spcPts val="1000"/>
              </a:lnSpc>
              <a:buFontTx/>
              <a:buNone/>
            </a:pP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 is he going to do next Sunday?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is going to read books.</a:t>
            </a:r>
          </a:p>
          <a:p>
            <a:pPr>
              <a:lnSpc>
                <a:spcPts val="1000"/>
              </a:lnSpc>
              <a:buFontTx/>
              <a:buNone/>
            </a:pP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are you going to buy a new bike?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Tomorrow.</a:t>
            </a:r>
          </a:p>
          <a:p>
            <a:pPr>
              <a:lnSpc>
                <a:spcPts val="1000"/>
              </a:lnSpc>
              <a:buFontTx/>
              <a:buNone/>
            </a:pP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is the little girl going 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She is going to her grandma’s home.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296863"/>
            <a:ext cx="2133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4400">
              <a:latin typeface="Times New Roman" pitchFamily="18" charset="0"/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143000" y="1374775"/>
            <a:ext cx="2438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4400">
              <a:latin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48000" y="457200"/>
            <a:ext cx="34290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4000" dirty="0">
                <a:solidFill>
                  <a:srgbClr val="FF0000"/>
                </a:solidFill>
                <a:latin typeface="+mj-lt"/>
              </a:rPr>
              <a:t>Exercises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33400" y="1466850"/>
            <a:ext cx="91440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001010"/>
                </a:solidFill>
                <a:latin typeface="Times New Roman" pitchFamily="18" charset="0"/>
              </a:rPr>
              <a:t>一、用所给词的适当形式填空。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001010"/>
                </a:solidFill>
                <a:latin typeface="Times New Roman" pitchFamily="18" charset="0"/>
              </a:rPr>
              <a:t>1.The boys __________  (go) play soccer this afternoon.</a:t>
            </a:r>
            <a:r>
              <a:rPr kumimoji="1" lang="en-US" altLang="zh-CN" sz="280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2. _____ you  _____________(play) basketball with me</a:t>
            </a:r>
          </a:p>
          <a:p>
            <a:pPr eaLnBrk="1" hangingPunct="1"/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  next week? </a:t>
            </a:r>
          </a:p>
          <a:p>
            <a:pPr eaLnBrk="1" hangingPunct="1"/>
            <a:r>
              <a:rPr kumimoji="1" lang="en-US" altLang="zh-CN" sz="2800">
                <a:solidFill>
                  <a:srgbClr val="001010"/>
                </a:solidFill>
                <a:latin typeface="Times New Roman" pitchFamily="18" charset="0"/>
              </a:rPr>
              <a:t>3.The actor ___  going to ________(move) New York.</a:t>
            </a:r>
            <a:r>
              <a:rPr kumimoji="1" lang="en-US" altLang="zh-CN" sz="2800">
                <a:latin typeface="Times New Roman" pitchFamily="18" charset="0"/>
              </a:rPr>
              <a:t> </a:t>
            </a:r>
            <a:endParaRPr lang="en-US" altLang="zh-CN" sz="2800">
              <a:latin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</a:rPr>
              <a:t>4. He admires actors very much. He’s going to take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</a:rPr>
              <a:t>_____ (act) lessons every day. </a:t>
            </a:r>
            <a:endParaRPr lang="en-US" altLang="zh-CN" sz="2800">
              <a:solidFill>
                <a:srgbClr val="00101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5. Lucy ________________(not stay) at home next </a:t>
            </a:r>
          </a:p>
          <a:p>
            <a:pPr eaLnBrk="1" hangingPunct="1"/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weekend.  </a:t>
            </a:r>
          </a:p>
          <a:p>
            <a:pPr eaLnBrk="1" hangingPunct="1"/>
            <a:endParaRPr kumimoji="1" lang="en-US" altLang="zh-CN" sz="2800">
              <a:solidFill>
                <a:srgbClr val="001010"/>
              </a:solidFill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225675" y="2114550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are going to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57250" y="2762250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Are</a:t>
            </a:r>
            <a:r>
              <a:rPr lang="en-US" altLang="zh-CN"/>
              <a:t>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584450" y="2762250"/>
            <a:ext cx="2665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going to play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441575" y="362585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is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4457700" y="3625850"/>
            <a:ext cx="135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move to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84213" y="4535488"/>
            <a:ext cx="1144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acting</a:t>
            </a:r>
            <a:r>
              <a:rPr lang="en-US" altLang="zh-CN"/>
              <a:t> 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1827213" y="49530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is not going to stay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3" grpId="0"/>
      <p:bldP spid="26634" grpId="0"/>
      <p:bldP spid="26635" grpId="0"/>
      <p:bldP spid="26636" grpId="0"/>
      <p:bldP spid="266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9144000" cy="6858000"/>
          </a:xfrm>
        </p:spPr>
        <p:txBody>
          <a:bodyPr/>
          <a:lstStyle/>
          <a:p>
            <a:pPr algn="l"/>
            <a:r>
              <a:rPr lang="zh-CN" altLang="en-U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二、句型转换。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1.They have a basketball match every Sunday. 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next </a:t>
            </a:r>
            <a:r>
              <a:rPr lang="en-US" altLang="zh-CN" sz="280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Sunday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替换 </a:t>
            </a:r>
            <a:r>
              <a:rPr lang="en-US" altLang="zh-CN" sz="280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every Sunday 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They____ ____ ___ ____ a basketball match next Sunday.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2.We are going to </a:t>
            </a:r>
            <a:r>
              <a:rPr lang="en-US" altLang="zh-CN" sz="2800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have a school trip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next week.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就划线部分提问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b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 ____ you ____ ____ ___next week?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3.I’m going to see my teacher on Teachers’ Day.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改为一般疑问句，并做肯定回答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b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--____ ____ going to see _____ teacher on Teachers’ Day?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--Yes, I am.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altLang="zh-CN"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55650" y="44370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777875" y="5410200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497013" y="5410200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you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946525" y="54102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your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415925" y="3657600"/>
            <a:ext cx="958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What</a:t>
            </a:r>
            <a:r>
              <a:rPr lang="en-US" altLang="zh-CN"/>
              <a:t> 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243013" y="3657600"/>
            <a:ext cx="62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466975" y="3657600"/>
            <a:ext cx="931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going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403600" y="36576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4124325" y="3657600"/>
            <a:ext cx="52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do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1023938" y="1981200"/>
            <a:ext cx="62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1671638" y="1981200"/>
            <a:ext cx="931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going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2608263" y="19812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3040063" y="1981200"/>
            <a:ext cx="846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have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  <p:bldP spid="28680" grpId="0"/>
      <p:bldP spid="28681" grpId="0"/>
      <p:bldP spid="28683" grpId="0"/>
      <p:bldP spid="28684" grpId="0"/>
      <p:bldP spid="28685" grpId="0"/>
      <p:bldP spid="28686" grpId="0"/>
      <p:bldP spid="28687" grpId="0"/>
      <p:bldP spid="28688" grpId="0"/>
      <p:bldP spid="28689" grpId="0"/>
      <p:bldP spid="286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09600" y="3773488"/>
            <a:ext cx="6048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What is he going to do next Friday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60400" y="2554288"/>
            <a:ext cx="612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I’m not going to walk to school</a:t>
            </a:r>
            <a:r>
              <a:rPr lang="en-US" altLang="zh-CN" sz="2400"/>
              <a:t> </a:t>
            </a:r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533400" y="2020888"/>
            <a:ext cx="76962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1.I’m, going to, walk, school, not, to, </a:t>
            </a:r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280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_____________________________________.</a:t>
            </a:r>
          </a:p>
          <a:p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280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 Friday, what, is, do, going, to, next, he</a:t>
            </a:r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280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_____________________________________?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106488"/>
            <a:ext cx="55626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Times New Roman" pitchFamily="18" charset="0"/>
                <a:ea typeface="+mj-ea"/>
                <a:cs typeface="Times New Roman" pitchFamily="18" charset="0"/>
              </a:rPr>
              <a:t>三、连词成句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04800" y="838200"/>
            <a:ext cx="83058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3a </a:t>
            </a:r>
            <a:r>
              <a:rPr lang="en-US" altLang="zh-CN" sz="3200" b="1">
                <a:solidFill>
                  <a:srgbClr val="003399"/>
                </a:solidFill>
              </a:rPr>
              <a:t>Match what these people want to do   </a:t>
            </a:r>
          </a:p>
          <a:p>
            <a:pPr eaLnBrk="1" hangingPunct="1"/>
            <a:r>
              <a:rPr lang="en-US" altLang="zh-CN" sz="3200" b="1">
                <a:solidFill>
                  <a:srgbClr val="003399"/>
                </a:solidFill>
              </a:rPr>
              <a:t>     with what they are going to do.</a:t>
            </a:r>
            <a:endParaRPr lang="zh-CN" altLang="en-US" sz="3200" b="1">
              <a:solidFill>
                <a:srgbClr val="003399"/>
              </a:solidFill>
            </a:endParaRPr>
          </a:p>
          <a:p>
            <a:pPr eaLnBrk="1" hangingPunct="1"/>
            <a:endParaRPr lang="zh-CN" altLang="en-US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990600" y="2049463"/>
            <a:ext cx="71628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____1. My friend wants to be an engineer.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____2. My brother wants to be an actor.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____3. I want to be a scientist.       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____4. My sister wants to be a school teacher.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____5. Those boys want to be soccer players.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____6. My friend and I want to be singers.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____7. My cousin wants to be a cook.  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____8. I want to be a race car driver.   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76338" y="2035175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e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76338" y="2568575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h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52538" y="3124200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f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143000" y="3711575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d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143000" y="4244975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176338" y="4800600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176338" y="5257800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g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143000" y="5921375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295400" y="1524000"/>
            <a:ext cx="70104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They’re going to practice every day.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buy a fast car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We’re going to take singing lessons.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She’s going to study education.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She’s going to study math.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study science.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He’s going to a cooking school.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He’s going to take acting lessons.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457200" y="914400"/>
            <a:ext cx="8305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3b</a:t>
            </a:r>
            <a:r>
              <a:rPr lang="en-US" altLang="zh-CN" sz="3200" b="1">
                <a:solidFill>
                  <a:srgbClr val="003399"/>
                </a:solidFill>
              </a:rPr>
              <a:t> Fill in the blanks. Then practice the   </a:t>
            </a:r>
          </a:p>
          <a:p>
            <a:pPr eaLnBrk="1" hangingPunct="1"/>
            <a:r>
              <a:rPr lang="en-US" altLang="zh-CN" sz="3200" b="1">
                <a:solidFill>
                  <a:srgbClr val="003399"/>
                </a:solidFill>
              </a:rPr>
              <a:t>     conversation.</a:t>
            </a:r>
            <a:endParaRPr lang="zh-CN" altLang="en-US" sz="3200" b="1">
              <a:solidFill>
                <a:srgbClr val="003399"/>
              </a:solidFill>
            </a:endParaRPr>
          </a:p>
          <a:p>
            <a:pPr eaLnBrk="1" hangingPunct="1"/>
            <a:endParaRPr lang="zh-CN" altLang="en-US" sz="3200" b="1">
              <a:solidFill>
                <a:srgbClr val="003399"/>
              </a:solidFill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685800" y="2209800"/>
            <a:ext cx="82296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Kelly, what do you want to be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you grow up?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to be a doctor.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Wow!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are you going to do that?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I’m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to study medicine at a university.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Hmm…sounds difficult. _______are you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to study?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I’m going to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in London.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are you going to start?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I’m going to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next September.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638800" y="22193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when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219200" y="2590800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want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100263" y="3048000"/>
            <a:ext cx="2928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How 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600200" y="3505200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going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953000" y="39719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Where 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281863" y="3886200"/>
            <a:ext cx="2928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going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971800" y="48101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study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990600" y="5214938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When 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014663" y="5648325"/>
            <a:ext cx="2928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9750" y="1449388"/>
            <a:ext cx="80645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>
              <a:lnSpc>
                <a:spcPct val="120000"/>
              </a:lnSpc>
            </a:pPr>
            <a:endParaRPr kumimoji="1" lang="en-US" altLang="zh-CN" sz="3600" b="1">
              <a:solidFill>
                <a:srgbClr val="FF0066"/>
              </a:solidFill>
              <a:latin typeface="Times New Roman" pitchFamily="18" charset="0"/>
            </a:endParaRPr>
          </a:p>
          <a:p>
            <a:pPr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1. T</a:t>
            </a:r>
            <a:r>
              <a:rPr kumimoji="1" lang="en-US" altLang="zh-CN" sz="3600" b="1">
                <a:latin typeface="Times New Roman" pitchFamily="18" charset="0"/>
              </a:rPr>
              <a:t>here  ____ a talk show on CCTV-4 at nine this evening.  (2007 </a:t>
            </a:r>
            <a:r>
              <a:rPr kumimoji="1" lang="zh-CN" altLang="en-US" sz="3600" b="1">
                <a:latin typeface="Times New Roman" pitchFamily="18" charset="0"/>
              </a:rPr>
              <a:t>河北邢台</a:t>
            </a:r>
            <a:r>
              <a:rPr kumimoji="1" lang="en-US" altLang="zh-CN" sz="3600" b="1">
                <a:latin typeface="Times New Roman" pitchFamily="18" charset="0"/>
              </a:rPr>
              <a:t>)</a:t>
            </a:r>
          </a:p>
          <a:p>
            <a:pPr defTabSz="912813">
              <a:lnSpc>
                <a:spcPct val="120000"/>
              </a:lnSpc>
            </a:pPr>
            <a:endParaRPr kumimoji="1" lang="en-US" altLang="zh-CN" sz="3600" b="1">
              <a:latin typeface="Times New Roman" pitchFamily="18" charset="0"/>
            </a:endParaRPr>
          </a:p>
          <a:p>
            <a:pPr defTabSz="912813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A. will have    	  B. is going to be  </a:t>
            </a:r>
          </a:p>
          <a:p>
            <a:pPr defTabSz="912813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C. is going to have	  D. is having 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2844800" y="909638"/>
            <a:ext cx="28765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kumimoji="1" lang="en-US" altLang="zh-CN" sz="41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[</a:t>
            </a:r>
            <a:r>
              <a:rPr kumimoji="1" lang="zh-CN" altLang="en-US" sz="41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考点链接</a:t>
            </a:r>
            <a:r>
              <a:rPr kumimoji="1" lang="en-US" altLang="zh-CN" sz="41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]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651125" y="2079625"/>
            <a:ext cx="54768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39763"/>
            <a:ext cx="8229600" cy="5849937"/>
          </a:xfrm>
        </p:spPr>
        <p:txBody>
          <a:bodyPr/>
          <a:lstStyle/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2. There ________ a football game between Italy and Germany tomorrow morning.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A. has          B. is going to be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C. will have D. has been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                                </a:t>
            </a:r>
            <a:r>
              <a:rPr lang="zh-CN" altLang="en-US" sz="3100" b="1" smtClean="0">
                <a:latin typeface="Times New Roman" pitchFamily="18" charset="0"/>
              </a:rPr>
              <a:t>（</a:t>
            </a:r>
            <a:r>
              <a:rPr lang="en-US" altLang="zh-CN" sz="3100" b="1" smtClean="0">
                <a:latin typeface="Times New Roman" pitchFamily="18" charset="0"/>
              </a:rPr>
              <a:t>2005</a:t>
            </a:r>
            <a:r>
              <a:rPr lang="zh-CN" altLang="en-US" sz="3100" b="1" smtClean="0">
                <a:latin typeface="Times New Roman" pitchFamily="18" charset="0"/>
              </a:rPr>
              <a:t>年武汉）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3. ---Why are you in such a hurry, Mike?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---There _________ an NBA basketball game in ten minutes.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A. will have                B. will be    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C. is going to be        D. are going to be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                                                  </a:t>
            </a:r>
            <a:r>
              <a:rPr lang="zh-CN" altLang="en-US" sz="3100" b="1" smtClean="0">
                <a:latin typeface="Times New Roman" pitchFamily="18" charset="0"/>
              </a:rPr>
              <a:t>（</a:t>
            </a:r>
            <a:r>
              <a:rPr lang="en-US" altLang="zh-CN" sz="3100" b="1" smtClean="0">
                <a:latin typeface="Times New Roman" pitchFamily="18" charset="0"/>
              </a:rPr>
              <a:t>09</a:t>
            </a:r>
            <a:r>
              <a:rPr lang="zh-CN" altLang="en-US" sz="3100" b="1" smtClean="0">
                <a:latin typeface="Times New Roman" pitchFamily="18" charset="0"/>
              </a:rPr>
              <a:t>福州）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2844800" y="639763"/>
            <a:ext cx="546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3227388" y="3770313"/>
            <a:ext cx="573087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  <p:bldP spid="849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2057400" y="4343400"/>
            <a:ext cx="5791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A  Grammar Focus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0900"/>
            <a:ext cx="8229600" cy="5397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4. Attention, please. There____ a football game between China and Korea this evening.  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A. is going to be     B. has been  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C. has                      D. will have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                                           </a:t>
            </a:r>
            <a:r>
              <a:rPr lang="zh-CN" altLang="en-US" b="1" smtClean="0">
                <a:latin typeface="Times New Roman" pitchFamily="18" charset="0"/>
              </a:rPr>
              <a:t>（</a:t>
            </a:r>
            <a:r>
              <a:rPr lang="en-US" altLang="zh-CN" b="1" smtClean="0">
                <a:latin typeface="Times New Roman" pitchFamily="18" charset="0"/>
              </a:rPr>
              <a:t>09</a:t>
            </a:r>
            <a:r>
              <a:rPr lang="zh-CN" altLang="en-US" b="1" smtClean="0">
                <a:latin typeface="Times New Roman" pitchFamily="18" charset="0"/>
              </a:rPr>
              <a:t>淄博）</a:t>
            </a:r>
            <a:br>
              <a:rPr lang="zh-CN" altLang="en-US" b="1" smtClean="0">
                <a:latin typeface="Times New Roman" pitchFamily="18" charset="0"/>
              </a:rPr>
            </a:br>
            <a:endParaRPr lang="zh-CN" altLang="en-US" b="1" smtClean="0">
              <a:latin typeface="Times New Roman" pitchFamily="18" charset="0"/>
            </a:endParaRP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437188" y="762000"/>
            <a:ext cx="5715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84300"/>
          </a:xfrm>
        </p:spPr>
        <p:txBody>
          <a:bodyPr/>
          <a:lstStyle/>
          <a:p>
            <a:r>
              <a:rPr lang="en-US" altLang="zh-CN" sz="4000" b="1" smtClean="0">
                <a:solidFill>
                  <a:srgbClr val="003399"/>
                </a:solidFill>
                <a:latin typeface="Times New Roman" pitchFamily="18" charset="0"/>
              </a:rPr>
              <a:t>Exercise </a:t>
            </a:r>
            <a:endParaRPr lang="en-US" altLang="zh-CN" sz="4000" smtClean="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763000" cy="4525963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．按要求改写下列各句。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 are going to play ping-pong on Saturday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8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改为一般疑问句并作否定回答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—______ _______ going to play ping-pong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on Saturday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 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He's going to tell me all about it.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改为否定句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_____ ______ going to tell me all about it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She is going to </a:t>
            </a:r>
            <a:r>
              <a:rPr lang="en-US" altLang="zh-CN" sz="2800" b="1" u="sng" smtClean="0">
                <a:latin typeface="Times New Roman" pitchFamily="18" charset="0"/>
                <a:cs typeface="Times New Roman" pitchFamily="18" charset="0"/>
              </a:rPr>
              <a:t>work hard at English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this term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8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对划线部分提问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   ______ ______ she ______ ______ _______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this term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</a:t>
            </a:r>
            <a:r>
              <a:rPr lang="zh-CN" alt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25146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       we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66800" y="3438525"/>
            <a:ext cx="114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No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57600" y="3438525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aren’t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43434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       not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914400" y="5638800"/>
            <a:ext cx="7010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What     is                going   to         do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229600" cy="4114800"/>
          </a:xfrm>
        </p:spPr>
        <p:txBody>
          <a:bodyPr/>
          <a:lstStyle/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They're going to the Sun Island </a:t>
            </a:r>
            <a:r>
              <a:rPr lang="en-US" altLang="zh-CN" sz="2800" b="1" u="sng" smtClean="0">
                <a:latin typeface="Times New Roman" pitchFamily="18" charset="0"/>
                <a:cs typeface="Times New Roman" pitchFamily="18" charset="0"/>
              </a:rPr>
              <a:t>by bus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9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对划线部分提问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__________ _________ they __________ __________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 Sun Island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 students of Class Three have a field trip on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Sunday.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en-US" altLang="zh-CN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next Sunday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改写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 students of Class Three ___ ______   __  _____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a field trip next Sunday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Linda has lunch at school on Tuesdays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9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en-US" altLang="zh-CN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next Tuesday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改写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Linda ______ ______ ______  _________lunch at school next Tuesday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8200" y="1524000"/>
            <a:ext cx="7696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How             are                    going            to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4724400" y="3352800"/>
            <a:ext cx="3962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    going  to    have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057400" y="5105400"/>
            <a:ext cx="426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   going     to            have 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93725"/>
            <a:ext cx="8229600" cy="1143000"/>
          </a:xfrm>
        </p:spPr>
        <p:txBody>
          <a:bodyPr/>
          <a:lstStyle/>
          <a:p>
            <a:r>
              <a:rPr lang="en-US" altLang="zh-CN" sz="4000" smtClean="0"/>
              <a:t/>
            </a:r>
            <a:br>
              <a:rPr lang="en-US" altLang="zh-CN" sz="4000" smtClean="0"/>
            </a:br>
            <a:endParaRPr lang="en-US" altLang="zh-CN" sz="40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28688"/>
            <a:ext cx="8534400" cy="4525962"/>
          </a:xfrm>
        </p:spPr>
        <p:txBody>
          <a:bodyPr/>
          <a:lstStyle/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．把下列各句译成英语。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我叔叔今晚要来。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My uncle ______ _______ 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．他没有打算住那座小屋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____ _______ _______ _______ in the small house.</a:t>
            </a: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．我们要读这本书。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 ______ __________ _____ ______  this book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你爸爸要去钓鱼吗？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     —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不，他要去游泳。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—__________ your father __________ 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—No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is __________ 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en-US" altLang="zh-CN" sz="280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9800" y="1843088"/>
            <a:ext cx="5638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will       come   tonight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914400" y="2681288"/>
            <a:ext cx="4876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isn’t   going        to          live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1066800" y="3595688"/>
            <a:ext cx="5181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         going            to       read   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295400" y="4967288"/>
            <a:ext cx="7010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                                     going           fishing    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667000" y="5424488"/>
            <a:ext cx="4724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going         swimming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2286000" y="914400"/>
            <a:ext cx="4117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003399"/>
                </a:solidFill>
              </a:rPr>
              <a:t>Homework</a:t>
            </a: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762000" y="2438400"/>
            <a:ext cx="861060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5200"/>
              </a:lnSpc>
            </a:pPr>
            <a:r>
              <a:rPr lang="zh-CN" altLang="en-US" sz="3600"/>
              <a:t>1.Make sentences with"</a:t>
            </a:r>
            <a:r>
              <a:rPr lang="zh-CN" altLang="en-US" sz="3600">
                <a:solidFill>
                  <a:srgbClr val="FF0000"/>
                </a:solidFill>
              </a:rPr>
              <a:t>be going to</a:t>
            </a:r>
            <a:r>
              <a:rPr lang="zh-CN" altLang="en-US" sz="3600"/>
              <a:t>"</a:t>
            </a:r>
          </a:p>
          <a:p>
            <a:r>
              <a:rPr lang="zh-CN" altLang="en-US" sz="3600"/>
              <a:t>2.Make  a  survey  of your friends, relatives,or classmates,write a  report  about   their  dream jobs.(50words)</a:t>
            </a:r>
          </a:p>
          <a:p>
            <a:endParaRPr lang="zh-CN" altLang="en-US" sz="3600"/>
          </a:p>
          <a:p>
            <a:r>
              <a:rPr lang="zh-CN" altLang="en-US" sz="440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WordArt 3"/>
          <p:cNvSpPr>
            <a:spLocks noChangeArrowheads="1" noChangeShapeType="1"/>
          </p:cNvSpPr>
          <p:nvPr/>
        </p:nvSpPr>
        <p:spPr bwMode="auto">
          <a:xfrm>
            <a:off x="2895600" y="381000"/>
            <a:ext cx="3460749" cy="1044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736"/>
              </a:avLst>
            </a:prstTxWarp>
          </a:bodyPr>
          <a:lstStyle/>
          <a:p>
            <a:pPr algn="ctr">
              <a:defRPr/>
            </a:pPr>
            <a:r>
              <a:rPr lang="en-US" altLang="zh-CN" sz="3600" dirty="0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Arial Black"/>
              </a:rPr>
              <a:t>Review</a:t>
            </a:r>
            <a:r>
              <a:rPr lang="en-US" altLang="zh-CN" sz="3600" dirty="0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Arial Black"/>
              </a:rPr>
              <a:t> </a:t>
            </a:r>
            <a:endParaRPr lang="zh-CN" altLang="en-US" sz="3600" dirty="0">
              <a:ln w="9525" cmpd="sng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10944225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What are you going to be when </a:t>
            </a:r>
            <a:endParaRPr lang="en-US" altLang="zh-CN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5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you grow up?</a:t>
            </a:r>
          </a:p>
          <a:p>
            <a:pPr eaLnBrk="1" hangingPunct="1">
              <a:lnSpc>
                <a:spcPts val="45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 going to be a\an…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374775" y="3581400"/>
            <a:ext cx="9217025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How are you going to do that?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I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 going to     practice---every day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study------(really hard)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take-------lessons</a:t>
            </a:r>
          </a:p>
        </p:txBody>
      </p:sp>
      <p:sp>
        <p:nvSpPr>
          <p:cNvPr id="5125" name="AutoShape 6"/>
          <p:cNvSpPr>
            <a:spLocks/>
          </p:cNvSpPr>
          <p:nvPr/>
        </p:nvSpPr>
        <p:spPr bwMode="auto">
          <a:xfrm>
            <a:off x="4038600" y="4419600"/>
            <a:ext cx="215900" cy="2016125"/>
          </a:xfrm>
          <a:prstGeom prst="leftBrace">
            <a:avLst>
              <a:gd name="adj1" fmla="val 1057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1534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5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What is he/she going to be when he/she</a:t>
            </a:r>
            <a:endParaRPr lang="en-US" altLang="zh-CN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50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grow</a:t>
            </a:r>
            <a:r>
              <a:rPr lang="zh-CN" altLang="en-US" sz="32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up?</a:t>
            </a:r>
          </a:p>
          <a:p>
            <a:pPr eaLnBrk="1" hangingPunct="1">
              <a:lnSpc>
                <a:spcPts val="5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He/She is going to be a\an…</a:t>
            </a: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lnSpc>
                <a:spcPts val="5000"/>
              </a:lnSpc>
            </a:pPr>
            <a:endParaRPr lang="zh-CN" altLang="en-US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304800" y="3124200"/>
            <a:ext cx="92170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How is he/she going to do that?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He/She is going to     practice---every day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study------(really hard)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take-------lessons</a:t>
            </a: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AutoShape 6"/>
          <p:cNvSpPr>
            <a:spLocks/>
          </p:cNvSpPr>
          <p:nvPr/>
        </p:nvSpPr>
        <p:spPr bwMode="auto">
          <a:xfrm>
            <a:off x="4038600" y="3962400"/>
            <a:ext cx="215900" cy="2016125"/>
          </a:xfrm>
          <a:prstGeom prst="leftBrace">
            <a:avLst>
              <a:gd name="adj1" fmla="val 1057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1828800"/>
            <a:ext cx="7778750" cy="433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A: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000000"/>
                </a:solidFill>
                <a:latin typeface="Times New Roman" pitchFamily="18" charset="0"/>
              </a:rPr>
              <a:t>What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are you going to be when                                            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   you grow up?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B: </a:t>
            </a:r>
            <a:r>
              <a:rPr lang="en-US" altLang="zh-CN" sz="3200">
                <a:latin typeface="Times New Roman" pitchFamily="18" charset="0"/>
              </a:rPr>
              <a:t>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be a teacher.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A: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000000"/>
                </a:solidFill>
                <a:latin typeface="Times New Roman" pitchFamily="18" charset="0"/>
              </a:rPr>
              <a:t>How </a:t>
            </a:r>
            <a:r>
              <a:rPr lang="en-US" altLang="zh-CN" sz="3600">
                <a:latin typeface="Times New Roman" pitchFamily="18" charset="0"/>
              </a:rPr>
              <a:t>are you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going to do that ?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B: </a:t>
            </a:r>
            <a:r>
              <a:rPr lang="en-US" altLang="zh-CN" sz="3200">
                <a:latin typeface="Times New Roman" pitchFamily="18" charset="0"/>
              </a:rPr>
              <a:t>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study hard every day.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A: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000000"/>
                </a:solidFill>
                <a:latin typeface="Times New Roman" pitchFamily="18" charset="0"/>
              </a:rPr>
              <a:t>Where </a:t>
            </a:r>
            <a:r>
              <a:rPr lang="en-US" altLang="zh-CN" sz="3600">
                <a:latin typeface="Times New Roman" pitchFamily="18" charset="0"/>
              </a:rPr>
              <a:t>are you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going to work?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B: </a:t>
            </a:r>
            <a:r>
              <a:rPr lang="en-US" altLang="zh-CN" sz="3200">
                <a:latin typeface="Times New Roman" pitchFamily="18" charset="0"/>
              </a:rPr>
              <a:t>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work in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Tianmen.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85800"/>
            <a:ext cx="32766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Verdana"/>
              </a:rPr>
              <a:t>Pair work</a:t>
            </a:r>
            <a:endParaRPr lang="zh-CN" altLang="en-US" sz="4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304800" y="2046288"/>
            <a:ext cx="8915400" cy="435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What do you </a:t>
            </a:r>
            <a:r>
              <a:rPr lang="en-US" altLang="zh-CN" sz="28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want to be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when you grow up?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want to be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an engineer.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1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 you going to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do that?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I’m going to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study math really hard.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1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Where are you going to work?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move to Shanghai.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1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When are you going to start?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start when I finish high school and college.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图片 5" descr="QQ截图201308061442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590800"/>
            <a:ext cx="2057400" cy="293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304800" y="609600"/>
            <a:ext cx="7162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3399"/>
                </a:solidFill>
              </a:rPr>
              <a:t>Read the sentences carefully.</a:t>
            </a:r>
            <a:endParaRPr lang="zh-CN" altLang="en-US" sz="3200" b="1">
              <a:solidFill>
                <a:srgbClr val="003399"/>
              </a:solidFill>
            </a:endParaRPr>
          </a:p>
        </p:txBody>
      </p:sp>
      <p:sp>
        <p:nvSpPr>
          <p:cNvPr id="5" name="线形标注 2(带强调线) 4"/>
          <p:cNvSpPr/>
          <p:nvPr/>
        </p:nvSpPr>
        <p:spPr>
          <a:xfrm>
            <a:off x="3352800" y="1371600"/>
            <a:ext cx="2514600" cy="6858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5919"/>
              <a:gd name="adj6" fmla="val -19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/>
                </a:solidFill>
              </a:rPr>
              <a:t>want to be…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想成为，想要成为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1219200" y="1676400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1</a:t>
            </a:r>
            <a:r>
              <a:rPr lang="zh-CN" altLang="en-US" sz="3200" b="1" smtClean="0"/>
              <a:t>、</a:t>
            </a:r>
            <a:r>
              <a:rPr lang="en-US" altLang="zh-CN" sz="3200" b="1" smtClean="0"/>
              <a:t>be going to </a:t>
            </a:r>
            <a:r>
              <a:rPr lang="zh-CN" altLang="en-US" sz="3200" b="1" smtClean="0"/>
              <a:t>句型的用法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276600"/>
            <a:ext cx="7772400" cy="2392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 smtClean="0"/>
              <a:t>对于将要发生的事，或打算、计划、决定要做的</a:t>
            </a:r>
            <a:endParaRPr lang="en-US" altLang="zh-CN" sz="2800" b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 smtClean="0"/>
              <a:t>事，皆以“</a:t>
            </a:r>
            <a:r>
              <a:rPr lang="en-US" altLang="zh-CN" sz="2800" b="1" smtClean="0"/>
              <a:t>be going to +</a:t>
            </a:r>
            <a:r>
              <a:rPr lang="zh-CN" altLang="en-US" sz="2800" b="1" smtClean="0"/>
              <a:t>动词原形”的句型来表</a:t>
            </a:r>
            <a:endParaRPr lang="en-US" altLang="zh-CN" sz="2800" b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 smtClean="0"/>
              <a:t>示。</a:t>
            </a:r>
            <a:r>
              <a:rPr lang="zh-CN" altLang="en-US" sz="2800" b="1" smtClean="0">
                <a:solidFill>
                  <a:schemeClr val="bg1"/>
                </a:solidFill>
              </a:rPr>
              <a:t>学</a:t>
            </a:r>
            <a:r>
              <a:rPr lang="zh-CN" altLang="zh-CN" sz="2800" b="1" smtClean="0">
                <a:solidFill>
                  <a:schemeClr val="bg1"/>
                </a:solidFill>
              </a:rPr>
              <a:t>学科网</a:t>
            </a:r>
            <a:r>
              <a:rPr lang="zh-CN" altLang="en-US" sz="2800" b="1" smtClean="0">
                <a:solidFill>
                  <a:schemeClr val="bg1"/>
                </a:solidFill>
              </a:rPr>
              <a:t>科网</a:t>
            </a:r>
            <a:endParaRPr lang="en-US" altLang="zh-CN" sz="2800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 smtClean="0"/>
              <a:t>如：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I’m going to be a teacher when I grow up.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       They’re going to play volleyball next week.</a:t>
            </a: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990600" y="457200"/>
            <a:ext cx="640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b="1">
                <a:solidFill>
                  <a:srgbClr val="003399"/>
                </a:solidFill>
              </a:rPr>
              <a:t>Grammar Focus:</a:t>
            </a:r>
          </a:p>
          <a:p>
            <a:pPr algn="ctr" eaLnBrk="1" hangingPunct="1"/>
            <a:r>
              <a:rPr lang="en-US" altLang="zh-CN" sz="3200" b="1">
                <a:solidFill>
                  <a:srgbClr val="003399"/>
                </a:solidFill>
              </a:rPr>
              <a:t> </a:t>
            </a:r>
            <a:r>
              <a:rPr lang="en-US" altLang="zh-CN" sz="3200" b="1">
                <a:solidFill>
                  <a:srgbClr val="C00000"/>
                </a:solidFill>
              </a:rPr>
              <a:t>be going to+</a:t>
            </a:r>
            <a:r>
              <a:rPr lang="zh-CN" altLang="en-US" sz="3200" b="1">
                <a:solidFill>
                  <a:srgbClr val="C00000"/>
                </a:solidFill>
              </a:rPr>
              <a:t>动词原形</a:t>
            </a:r>
            <a:r>
              <a:rPr lang="zh-CN" altLang="en-US" sz="3200" b="1">
                <a:solidFill>
                  <a:srgbClr val="003399"/>
                </a:solidFill>
              </a:rPr>
              <a:t>结构</a:t>
            </a: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4953000" y="1447800"/>
            <a:ext cx="4114800" cy="1931988"/>
            <a:chOff x="5029200" y="1524000"/>
            <a:chExt cx="4114800" cy="1931349"/>
          </a:xfrm>
        </p:grpSpPr>
        <p:sp>
          <p:nvSpPr>
            <p:cNvPr id="5" name="椭圆形标注 4"/>
            <p:cNvSpPr/>
            <p:nvPr/>
          </p:nvSpPr>
          <p:spPr>
            <a:xfrm>
              <a:off x="5029200" y="1524000"/>
              <a:ext cx="4114800" cy="1675846"/>
            </a:xfrm>
            <a:prstGeom prst="wedgeEllipseCallou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38800" y="1676350"/>
              <a:ext cx="3276600" cy="1778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zh-CN" altLang="en-US" sz="2400" b="1" kern="0" dirty="0">
                  <a:solidFill>
                    <a:srgbClr val="000000"/>
                  </a:solidFill>
                </a:rPr>
                <a:t>注意：句型中有</a:t>
              </a:r>
              <a:r>
                <a:rPr lang="en-US" altLang="zh-CN" sz="2400" b="1" kern="0" dirty="0">
                  <a:solidFill>
                    <a:srgbClr val="000000"/>
                  </a:solidFill>
                </a:rPr>
                <a:t>be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动</a:t>
              </a:r>
              <a:endParaRPr lang="en-US" altLang="zh-CN" sz="2400" b="1" kern="0" dirty="0">
                <a:solidFill>
                  <a:srgbClr val="000000"/>
                </a:solidFill>
              </a:endParaRPr>
            </a:p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zh-CN" altLang="en-US" sz="2400" b="1" kern="0" dirty="0">
                  <a:solidFill>
                    <a:srgbClr val="000000"/>
                  </a:solidFill>
                </a:rPr>
                <a:t>词， 用</a:t>
              </a:r>
              <a:r>
                <a:rPr lang="en-US" altLang="zh-CN" sz="2400" b="1" kern="0" dirty="0">
                  <a:solidFill>
                    <a:srgbClr val="000000"/>
                  </a:solidFill>
                </a:rPr>
                <a:t>is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还是</a:t>
              </a:r>
              <a:r>
                <a:rPr lang="en-US" altLang="zh-CN" sz="2400" b="1" kern="0" dirty="0">
                  <a:solidFill>
                    <a:srgbClr val="000000"/>
                  </a:solidFill>
                </a:rPr>
                <a:t>am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还是</a:t>
              </a:r>
              <a:endParaRPr lang="en-US" altLang="zh-CN" sz="2400" b="1" kern="0" dirty="0">
                <a:solidFill>
                  <a:srgbClr val="000000"/>
                </a:solidFill>
              </a:endParaRPr>
            </a:p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en-US" altLang="zh-CN" sz="2400" b="1" kern="0" dirty="0">
                  <a:solidFill>
                    <a:srgbClr val="000000"/>
                  </a:solidFill>
                </a:rPr>
                <a:t>are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，取决于</a:t>
              </a:r>
              <a:r>
                <a:rPr lang="zh-CN" altLang="en-US" sz="2400" b="1" kern="0" dirty="0">
                  <a:solidFill>
                    <a:srgbClr val="C00000"/>
                  </a:solidFill>
                </a:rPr>
                <a:t>主语</a:t>
              </a:r>
              <a:r>
                <a:rPr lang="en-US" altLang="zh-CN" sz="2400" b="1" kern="0" dirty="0">
                  <a:solidFill>
                    <a:srgbClr val="C00000"/>
                  </a:solidFill>
                </a:rPr>
                <a:t>.</a:t>
              </a:r>
              <a:endParaRPr lang="zh-CN" altLang="en-US" sz="2400" b="1" kern="0" dirty="0">
                <a:solidFill>
                  <a:srgbClr val="C00000"/>
                </a:solidFill>
              </a:endParaRPr>
            </a:p>
            <a:p>
              <a:pPr>
                <a:defRPr/>
              </a:pPr>
              <a:endParaRPr lang="zh-CN" altLang="en-US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5400" y="838200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2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FF0000"/>
                </a:solidFill>
              </a:rPr>
              <a:t>肯定句</a:t>
            </a:r>
            <a:r>
              <a:rPr lang="zh-CN" altLang="en-US" sz="3200" b="1" smtClean="0"/>
              <a:t>的构成和用法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+be going to+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+……</a:t>
            </a:r>
          </a:p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如：</a:t>
            </a:r>
            <a:endParaRPr lang="en-US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am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play football next Sunday.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teach in Beijing next year.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’re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meet outside the school gate.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rain.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’re going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home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371600" y="749300"/>
            <a:ext cx="8229600" cy="1384300"/>
          </a:xfrm>
        </p:spPr>
        <p:txBody>
          <a:bodyPr/>
          <a:lstStyle/>
          <a:p>
            <a:r>
              <a:rPr lang="en-US" altLang="zh-CN" sz="3200" b="1" smtClean="0"/>
              <a:t>3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C00000"/>
                </a:solidFill>
              </a:rPr>
              <a:t>否定句</a:t>
            </a:r>
            <a:r>
              <a:rPr lang="zh-CN" altLang="en-US" sz="3200" b="1" smtClean="0"/>
              <a:t>的构成和用法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+be not  going to 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</a:p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如：</a:t>
            </a:r>
            <a:endParaRPr lang="en-US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We’re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have any class next week.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rain this afternoon.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I’m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be a teacher.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isn’t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going to see his brother tomorrow.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aren’t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watch TV this evening.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1543</Words>
  <Application>Microsoft Office PowerPoint</Application>
  <PresentationFormat>全屏显示(4:3)</PresentationFormat>
  <Paragraphs>254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Arial</vt:lpstr>
      <vt:lpstr>宋体</vt:lpstr>
      <vt:lpstr>Calibri</vt:lpstr>
      <vt:lpstr>Verdana</vt:lpstr>
      <vt:lpstr>Times New Roman</vt:lpstr>
      <vt:lpstr>黑体</vt:lpstr>
      <vt:lpstr>1_默认设计模板</vt:lpstr>
      <vt:lpstr>上海Nordri专业商务幻灯演示设计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1、be going to 句型的用法</vt:lpstr>
      <vt:lpstr>2、肯定句的构成和用法</vt:lpstr>
      <vt:lpstr>3、否定句的构成和用法</vt:lpstr>
      <vt:lpstr>4、一般疑问句的构成和用法</vt:lpstr>
      <vt:lpstr>5、特殊疑问句的构成和用法：</vt:lpstr>
      <vt:lpstr>PowerPoint 演示文稿</vt:lpstr>
      <vt:lpstr>二、句型转换。 1.They have a basketball match every Sunday.  (用next Sunday 替换 every Sunday ) They____ ____ ___ ____ a basketball match next Sunday.  2.We are going to have a school trip next week. (就划线部分提问） ____ ____ you ____ ____ ___next week?  3.I’m going to see my teacher on Teachers’ Day. (改为一般疑问句，并做肯定回答） --____ ____ going to see _____ teacher on Teachers’ Day? --Yes, I am.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Exercise </vt:lpstr>
      <vt:lpstr>PowerPoint 演示文稿</vt:lpstr>
      <vt:lpstr> 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38</cp:revision>
  <cp:lastPrinted>1601-01-01T00:00:00Z</cp:lastPrinted>
  <dcterms:created xsi:type="dcterms:W3CDTF">1601-01-01T00:00:00Z</dcterms:created>
  <dcterms:modified xsi:type="dcterms:W3CDTF">2015-08-12T06:41:02Z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